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sldIdLst>
    <p:sldId id="257" r:id="rId2"/>
    <p:sldId id="259" r:id="rId3"/>
    <p:sldId id="258" r:id="rId4"/>
    <p:sldId id="270" r:id="rId5"/>
    <p:sldId id="260" r:id="rId6"/>
    <p:sldId id="261" r:id="rId7"/>
    <p:sldId id="262" r:id="rId8"/>
    <p:sldId id="263" r:id="rId9"/>
    <p:sldId id="269" r:id="rId10"/>
    <p:sldId id="271" r:id="rId11"/>
    <p:sldId id="272" r:id="rId12"/>
    <p:sldId id="273" r:id="rId13"/>
    <p:sldId id="27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2" d="100"/>
          <a:sy n="72" d="100"/>
        </p:scale>
        <p:origin x="74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0.wmf"/></Relationships>
</file>

<file path=ppt/media/hdphoto1.wdp>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wmf>
</file>

<file path=ppt/media/image21.png>
</file>

<file path=ppt/media/image22.png>
</file>

<file path=ppt/media/image3.png>
</file>

<file path=ppt/media/image4.jpeg>
</file>

<file path=ppt/media/image5.png>
</file>

<file path=ppt/media/image6.jpeg>
</file>

<file path=ppt/media/image7.png>
</file>

<file path=ppt/media/image8.pn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vi-VN"/>
              <a:t>Bấm để sửa kiểu tiêu đề Bản cái</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endParaRPr lang="en-US" dirty="0"/>
          </a:p>
        </p:txBody>
      </p:sp>
      <p:sp>
        <p:nvSpPr>
          <p:cNvPr id="4" name="Date Placeholder 3"/>
          <p:cNvSpPr>
            <a:spLocks noGrp="1"/>
          </p:cNvSpPr>
          <p:nvPr>
            <p:ph type="dt" sz="half" idx="10"/>
          </p:nvPr>
        </p:nvSpPr>
        <p:spPr/>
        <p:txBody>
          <a:bodyPr/>
          <a:lstStyle/>
          <a:p>
            <a:fld id="{F468B899-871C-47F5-A8FC-AC3765CAC2C2}" type="datetimeFigureOut">
              <a:rPr lang="en-US" smtClean="0"/>
              <a:t>5/18/2024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16591879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Ảnh Toàn cảnh cùng với Chú thích">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vi-VN"/>
              <a:t>Bấm biểu tượng để thêm hình ảnh</a:t>
            </a:r>
            <a:endParaRPr lang="en-US"/>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468B899-871C-47F5-A8FC-AC3765CAC2C2}" type="datetimeFigureOut">
              <a:rPr lang="en-US" smtClean="0"/>
              <a:t>5/18/2024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106445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êu đề và Chú thích">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vi-VN"/>
              <a:t>Bấm để sửa kiểu tiêu đề Bản cái</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468B899-871C-47F5-A8FC-AC3765CAC2C2}" type="datetimeFigureOut">
              <a:rPr lang="en-US" smtClean="0"/>
              <a:t>5/18/2024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5854818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ích dẫn cùng với Chú thích">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vi-VN"/>
              <a:t>Bấm để sửa kiểu tiêu đề Bản cái</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468B899-871C-47F5-A8FC-AC3765CAC2C2}" type="datetimeFigureOut">
              <a:rPr lang="en-US" smtClean="0"/>
              <a:t>5/18/2024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65C85-FF32-4D8B-B77A-F669AD5DA79E}"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40521914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nh Thiếp">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vi-VN"/>
              <a:t>Bấm để sửa kiểu tiêu đề Bản cái</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468B899-871C-47F5-A8FC-AC3765CAC2C2}" type="datetimeFigureOut">
              <a:rPr lang="en-US" smtClean="0"/>
              <a:t>5/18/2024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37232399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ột">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vi-VN"/>
              <a:t>Bấm để sửa kiểu tiêu đề Bản cái</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3" name="Date Placeholder 2"/>
          <p:cNvSpPr>
            <a:spLocks noGrp="1"/>
          </p:cNvSpPr>
          <p:nvPr>
            <p:ph type="dt" sz="half" idx="10"/>
          </p:nvPr>
        </p:nvSpPr>
        <p:spPr/>
        <p:txBody>
          <a:bodyPr/>
          <a:lstStyle/>
          <a:p>
            <a:fld id="{F468B899-871C-47F5-A8FC-AC3765CAC2C2}" type="datetimeFigureOut">
              <a:rPr lang="en-US" smtClean="0"/>
              <a:t>5/18/2024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40354818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ột Hình ảnh">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vi-VN"/>
              <a:t>Bấm để sửa kiểu tiêu đề Bản cái</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3" name="Date Placeholder 2"/>
          <p:cNvSpPr>
            <a:spLocks noGrp="1"/>
          </p:cNvSpPr>
          <p:nvPr>
            <p:ph type="dt" sz="half" idx="10"/>
          </p:nvPr>
        </p:nvSpPr>
        <p:spPr/>
        <p:txBody>
          <a:bodyPr/>
          <a:lstStyle/>
          <a:p>
            <a:fld id="{F468B899-871C-47F5-A8FC-AC3765CAC2C2}" type="datetimeFigureOut">
              <a:rPr lang="en-US" smtClean="0"/>
              <a:t>5/18/2024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20922622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vi-VN"/>
              <a:t>Bấm để sửa kiểu tiêu đề Bản cái</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F468B899-871C-47F5-A8FC-AC3765CAC2C2}" type="datetimeFigureOut">
              <a:rPr lang="en-US" smtClean="0"/>
              <a:t>5/18/2024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29708511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vi-VN"/>
              <a:t>Bấm để sửa kiểu tiêu đề Bản cái</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F468B899-871C-47F5-A8FC-AC3765CAC2C2}" type="datetimeFigureOut">
              <a:rPr lang="en-US" smtClean="0"/>
              <a:t>5/18/2024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27455511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êu đề và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F468B899-871C-47F5-A8FC-AC3765CAC2C2}" type="datetimeFigureOut">
              <a:rPr lang="en-US" smtClean="0"/>
              <a:t>5/18/2024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1565452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vi-VN"/>
              <a:t>Bấm để sửa kiểu tiêu đề Bản cái</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F468B899-871C-47F5-A8FC-AC3765CAC2C2}" type="datetimeFigureOut">
              <a:rPr lang="en-US" smtClean="0"/>
              <a:t>5/18/2024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1062606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vi-VN"/>
              <a:t>Bấm để sửa kiểu tiêu đề Bản cái</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Bấm để chỉnh sửa kiểu văn bản của Bản cái</a:t>
            </a:r>
          </a:p>
        </p:txBody>
      </p:sp>
      <p:sp>
        <p:nvSpPr>
          <p:cNvPr id="4" name="Date Placeholder 3"/>
          <p:cNvSpPr>
            <a:spLocks noGrp="1"/>
          </p:cNvSpPr>
          <p:nvPr>
            <p:ph type="dt" sz="half" idx="10"/>
          </p:nvPr>
        </p:nvSpPr>
        <p:spPr/>
        <p:txBody>
          <a:bodyPr/>
          <a:lstStyle/>
          <a:p>
            <a:fld id="{F468B899-871C-47F5-A8FC-AC3765CAC2C2}" type="datetimeFigureOut">
              <a:rPr lang="en-US" smtClean="0"/>
              <a:t>5/18/2024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37731289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vi-VN"/>
              <a:t>Bấm để sửa kiểu tiêu đề Bản cái</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Date Placeholder 4"/>
          <p:cNvSpPr>
            <a:spLocks noGrp="1"/>
          </p:cNvSpPr>
          <p:nvPr>
            <p:ph type="dt" sz="half" idx="10"/>
          </p:nvPr>
        </p:nvSpPr>
        <p:spPr/>
        <p:txBody>
          <a:bodyPr/>
          <a:lstStyle/>
          <a:p>
            <a:fld id="{F468B899-871C-47F5-A8FC-AC3765CAC2C2}" type="datetimeFigureOut">
              <a:rPr lang="en-US" smtClean="0"/>
              <a:t>5/18/2024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4084715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vi-VN"/>
              <a:t>Bấm để sửa kiểu tiêu đề Bản cái</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2" name="Content Placeholder 3"/>
          <p:cNvSpPr>
            <a:spLocks noGrp="1"/>
          </p:cNvSpPr>
          <p:nvPr>
            <p:ph sz="quarter" idx="13"/>
          </p:nvPr>
        </p:nvSpPr>
        <p:spPr>
          <a:xfrm>
            <a:off x="913774" y="3051012"/>
            <a:ext cx="5106027" cy="2740187"/>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3" name="Content Placeholder 5"/>
          <p:cNvSpPr>
            <a:spLocks noGrp="1"/>
          </p:cNvSpPr>
          <p:nvPr>
            <p:ph sz="quarter" idx="14"/>
          </p:nvPr>
        </p:nvSpPr>
        <p:spPr>
          <a:xfrm>
            <a:off x="6172200" y="3051012"/>
            <a:ext cx="5105401" cy="2740187"/>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7" name="Date Placeholder 6"/>
          <p:cNvSpPr>
            <a:spLocks noGrp="1"/>
          </p:cNvSpPr>
          <p:nvPr>
            <p:ph type="dt" sz="half" idx="10"/>
          </p:nvPr>
        </p:nvSpPr>
        <p:spPr/>
        <p:txBody>
          <a:bodyPr/>
          <a:lstStyle/>
          <a:p>
            <a:fld id="{F468B899-871C-47F5-A8FC-AC3765CAC2C2}" type="datetimeFigureOut">
              <a:rPr lang="en-US" smtClean="0"/>
              <a:t>5/18/2024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1775984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vi-VN"/>
              <a:t>Bấm để sửa kiểu tiêu đề Bản cái</a:t>
            </a:r>
            <a:endParaRPr lang="en-US" dirty="0"/>
          </a:p>
        </p:txBody>
      </p:sp>
      <p:sp>
        <p:nvSpPr>
          <p:cNvPr id="3" name="Date Placeholder 2"/>
          <p:cNvSpPr>
            <a:spLocks noGrp="1"/>
          </p:cNvSpPr>
          <p:nvPr>
            <p:ph type="dt" sz="half" idx="10"/>
          </p:nvPr>
        </p:nvSpPr>
        <p:spPr/>
        <p:txBody>
          <a:bodyPr/>
          <a:lstStyle/>
          <a:p>
            <a:fld id="{F468B899-871C-47F5-A8FC-AC3765CAC2C2}" type="datetimeFigureOut">
              <a:rPr lang="en-US" smtClean="0"/>
              <a:t>5/18/2024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3774157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F468B899-871C-47F5-A8FC-AC3765CAC2C2}" type="datetimeFigureOut">
              <a:rPr lang="en-US" smtClean="0"/>
              <a:t>5/18/2024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3115858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vi-VN"/>
              <a:t>Bấm để sửa kiểu tiêu đề Bản cái</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468B899-871C-47F5-A8FC-AC3765CAC2C2}" type="datetimeFigureOut">
              <a:rPr lang="en-US" smtClean="0"/>
              <a:t>5/18/2024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2820061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vi-VN"/>
              <a:t>Bấm biểu tượng để thêm hình ảnh</a:t>
            </a:r>
            <a:endParaRPr lang="en-US"/>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468B899-871C-47F5-A8FC-AC3765CAC2C2}" type="datetimeFigureOut">
              <a:rPr lang="en-US" smtClean="0"/>
              <a:t>5/18/2024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65C85-FF32-4D8B-B77A-F669AD5DA79E}" type="slidenum">
              <a:rPr lang="en-US" smtClean="0"/>
              <a:t>‹#›</a:t>
            </a:fld>
            <a:endParaRPr lang="en-US"/>
          </a:p>
        </p:txBody>
      </p:sp>
    </p:spTree>
    <p:extLst>
      <p:ext uri="{BB962C8B-B14F-4D97-AF65-F5344CB8AC3E}">
        <p14:creationId xmlns:p14="http://schemas.microsoft.com/office/powerpoint/2010/main" val="4172249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vi-VN"/>
              <a:t>Bấm để sửa kiểu tiêu đề Bản cái</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F468B899-871C-47F5-A8FC-AC3765CAC2C2}" type="datetimeFigureOut">
              <a:rPr lang="en-US" smtClean="0"/>
              <a:t>5/18/2024</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36F65C85-FF32-4D8B-B77A-F669AD5DA79E}" type="slidenum">
              <a:rPr lang="en-US" smtClean="0"/>
              <a:t>‹#›</a:t>
            </a:fld>
            <a:endParaRPr lang="en-US"/>
          </a:p>
        </p:txBody>
      </p:sp>
    </p:spTree>
    <p:extLst>
      <p:ext uri="{BB962C8B-B14F-4D97-AF65-F5344CB8AC3E}">
        <p14:creationId xmlns:p14="http://schemas.microsoft.com/office/powerpoint/2010/main" val="4082679207"/>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8.xml"/><Relationship Id="rId1" Type="http://schemas.openxmlformats.org/officeDocument/2006/relationships/vmlDrawing" Target="../drawings/vmlDrawing1.vml"/><Relationship Id="rId4" Type="http://schemas.openxmlformats.org/officeDocument/2006/relationships/image" Target="../media/image20.wm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8.xml"/><Relationship Id="rId5" Type="http://schemas.openxmlformats.org/officeDocument/2006/relationships/image" Target="../media/image19.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wnload hình nền Powerpoint chuyên nghiệp 13">
            <a:extLst>
              <a:ext uri="{FF2B5EF4-FFF2-40B4-BE49-F238E27FC236}">
                <a16:creationId xmlns:a16="http://schemas.microsoft.com/office/drawing/2014/main" id="{994E984E-F54D-9E5F-1F96-870E9F3822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099851"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Hộp Văn bản 3">
            <a:extLst>
              <a:ext uri="{FF2B5EF4-FFF2-40B4-BE49-F238E27FC236}">
                <a16:creationId xmlns:a16="http://schemas.microsoft.com/office/drawing/2014/main" id="{12477C99-130F-7076-402A-AB6AB829360E}"/>
              </a:ext>
            </a:extLst>
          </p:cNvPr>
          <p:cNvSpPr txBox="1"/>
          <p:nvPr/>
        </p:nvSpPr>
        <p:spPr>
          <a:xfrm>
            <a:off x="5114259" y="649145"/>
            <a:ext cx="5506115" cy="400110"/>
          </a:xfrm>
          <a:prstGeom prst="rect">
            <a:avLst/>
          </a:prstGeom>
          <a:noFill/>
        </p:spPr>
        <p:txBody>
          <a:bodyPr wrap="square" rtlCol="0">
            <a:spAutoFit/>
          </a:bodyPr>
          <a:lstStyle/>
          <a:p>
            <a:r>
              <a:rPr lang="en-US" sz="2000">
                <a:latin typeface="+mj-lt"/>
                <a:cs typeface="Times New Roman" panose="02020603050405020304" pitchFamily="18" charset="0"/>
              </a:rPr>
              <a:t>BÁO CÁO MÔN HỌC: ROBOT CÔNG NGHIỆP</a:t>
            </a:r>
          </a:p>
        </p:txBody>
      </p:sp>
      <p:pic>
        <p:nvPicPr>
          <p:cNvPr id="5" name="Picture 13">
            <a:extLst>
              <a:ext uri="{FF2B5EF4-FFF2-40B4-BE49-F238E27FC236}">
                <a16:creationId xmlns:a16="http://schemas.microsoft.com/office/drawing/2014/main" id="{8BEF3613-2F8B-693A-9967-114A138652D6}"/>
              </a:ext>
            </a:extLst>
          </p:cNvPr>
          <p:cNvPicPr/>
          <p:nvPr/>
        </p:nvPicPr>
        <p:blipFill>
          <a:blip r:embed="rId3"/>
          <a:stretch>
            <a:fillRect/>
          </a:stretch>
        </p:blipFill>
        <p:spPr>
          <a:xfrm>
            <a:off x="2360428" y="116958"/>
            <a:ext cx="1392865" cy="1464485"/>
          </a:xfrm>
          <a:prstGeom prst="rect">
            <a:avLst/>
          </a:prstGeom>
        </p:spPr>
      </p:pic>
      <p:sp>
        <p:nvSpPr>
          <p:cNvPr id="6" name="Hộp Văn bản 5">
            <a:extLst>
              <a:ext uri="{FF2B5EF4-FFF2-40B4-BE49-F238E27FC236}">
                <a16:creationId xmlns:a16="http://schemas.microsoft.com/office/drawing/2014/main" id="{629C6D3C-A3DF-C860-BB45-A75031DFAC4C}"/>
              </a:ext>
            </a:extLst>
          </p:cNvPr>
          <p:cNvSpPr txBox="1"/>
          <p:nvPr/>
        </p:nvSpPr>
        <p:spPr>
          <a:xfrm>
            <a:off x="2474716" y="2082831"/>
            <a:ext cx="9625135" cy="584775"/>
          </a:xfrm>
          <a:prstGeom prst="rect">
            <a:avLst/>
          </a:prstGeom>
          <a:noFill/>
        </p:spPr>
        <p:txBody>
          <a:bodyPr wrap="none" rtlCol="0">
            <a:spAutoFit/>
          </a:bodyPr>
          <a:lstStyle/>
          <a:p>
            <a:r>
              <a:rPr lang="en-US" sz="3200" b="1"/>
              <a:t>THIẾT KẾ MÔ HÌNH CÁNH TAY ROBOT HAI BẬC TỰ DO</a:t>
            </a:r>
          </a:p>
        </p:txBody>
      </p:sp>
      <p:sp>
        <p:nvSpPr>
          <p:cNvPr id="7" name="Hộp Văn bản 6">
            <a:extLst>
              <a:ext uri="{FF2B5EF4-FFF2-40B4-BE49-F238E27FC236}">
                <a16:creationId xmlns:a16="http://schemas.microsoft.com/office/drawing/2014/main" id="{E414BFD5-D92D-FDC4-E471-01EAA7D7020C}"/>
              </a:ext>
            </a:extLst>
          </p:cNvPr>
          <p:cNvSpPr txBox="1"/>
          <p:nvPr/>
        </p:nvSpPr>
        <p:spPr>
          <a:xfrm>
            <a:off x="6836735" y="3870251"/>
            <a:ext cx="4116833" cy="1200329"/>
          </a:xfrm>
          <a:prstGeom prst="rect">
            <a:avLst/>
          </a:prstGeom>
          <a:noFill/>
        </p:spPr>
        <p:txBody>
          <a:bodyPr wrap="none" rtlCol="0">
            <a:spAutoFit/>
          </a:bodyPr>
          <a:lstStyle/>
          <a:p>
            <a:r>
              <a:rPr lang="en-US" sz="2400"/>
              <a:t>Sinh viên thực hiện:</a:t>
            </a:r>
          </a:p>
          <a:p>
            <a:r>
              <a:rPr lang="en-US" sz="2400"/>
              <a:t>Nguyễn Đức Thắng _21021370</a:t>
            </a:r>
          </a:p>
          <a:p>
            <a:r>
              <a:rPr lang="en-US" sz="2400"/>
              <a:t>Dương Danh </a:t>
            </a:r>
            <a:r>
              <a:rPr lang="en-US" sz="2400" smtClean="0"/>
              <a:t>Quân_21021356</a:t>
            </a:r>
            <a:endParaRPr lang="en-US" sz="2400"/>
          </a:p>
        </p:txBody>
      </p:sp>
    </p:spTree>
    <p:extLst>
      <p:ext uri="{BB962C8B-B14F-4D97-AF65-F5344CB8AC3E}">
        <p14:creationId xmlns:p14="http://schemas.microsoft.com/office/powerpoint/2010/main" val="1302815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76446" y="636608"/>
            <a:ext cx="9039719" cy="2077492"/>
          </a:xfrm>
          <a:prstGeom prst="rect">
            <a:avLst/>
          </a:prstGeom>
          <a:noFill/>
        </p:spPr>
        <p:txBody>
          <a:bodyPr wrap="none" rtlCol="0">
            <a:spAutoFit/>
          </a:bodyPr>
          <a:lstStyle/>
          <a:p>
            <a:r>
              <a:rPr lang="en-US" sz="2400" b="1" smtClean="0">
                <a:latin typeface="Arial" panose="020B0604020202020204" pitchFamily="34" charset="0"/>
                <a:cs typeface="Arial" panose="020B0604020202020204" pitchFamily="34" charset="0"/>
              </a:rPr>
              <a:t>3. Phần mềm</a:t>
            </a:r>
          </a:p>
          <a:p>
            <a:endParaRPr lang="en-US" sz="2400" b="1" smtClean="0">
              <a:latin typeface="Arial" panose="020B0604020202020204" pitchFamily="34" charset="0"/>
              <a:cs typeface="Arial" panose="020B0604020202020204" pitchFamily="34" charset="0"/>
            </a:endParaRPr>
          </a:p>
          <a:p>
            <a:pPr>
              <a:lnSpc>
                <a:spcPct val="150000"/>
              </a:lnSpc>
            </a:pPr>
            <a:r>
              <a:rPr lang="en-US" smtClean="0">
                <a:latin typeface="Arial" panose="020B0604020202020204" pitchFamily="34" charset="0"/>
                <a:cs typeface="Arial" panose="020B0604020202020204" pitchFamily="34" charset="0"/>
              </a:rPr>
              <a:t>	- Sử dụng phần mềm Arduino IDE để viết cương trình điều khiển 2 động cơ servo.</a:t>
            </a:r>
          </a:p>
          <a:p>
            <a:pPr>
              <a:lnSpc>
                <a:spcPct val="150000"/>
              </a:lnSpc>
            </a:pPr>
            <a:endParaRPr lang="en-US" smtClean="0">
              <a:latin typeface="Arial" panose="020B0604020202020204" pitchFamily="34" charset="0"/>
              <a:cs typeface="Arial" panose="020B0604020202020204" pitchFamily="34" charset="0"/>
            </a:endParaRPr>
          </a:p>
          <a:p>
            <a:pPr>
              <a:lnSpc>
                <a:spcPct val="150000"/>
              </a:lnSpc>
            </a:pPr>
            <a:r>
              <a:rPr lang="en-US">
                <a:latin typeface="Arial" panose="020B0604020202020204" pitchFamily="34" charset="0"/>
                <a:cs typeface="Arial" panose="020B0604020202020204" pitchFamily="34" charset="0"/>
              </a:rPr>
              <a:t>	</a:t>
            </a:r>
            <a:r>
              <a:rPr lang="en-US" smtClean="0">
                <a:latin typeface="Arial" panose="020B0604020202020204" pitchFamily="34" charset="0"/>
                <a:cs typeface="Arial" panose="020B0604020202020204" pitchFamily="34" charset="0"/>
              </a:rPr>
              <a:t>- Mã code (ấn vào biểu tượng để mở file code):                      </a:t>
            </a:r>
            <a:endParaRPr lang="en-AU">
              <a:latin typeface="Arial" panose="020B0604020202020204" pitchFamily="34" charset="0"/>
              <a:cs typeface="Arial" panose="020B0604020202020204" pitchFamily="34" charset="0"/>
            </a:endParaRPr>
          </a:p>
        </p:txBody>
      </p:sp>
      <p:graphicFrame>
        <p:nvGraphicFramePr>
          <p:cNvPr id="11" name="Object 10"/>
          <p:cNvGraphicFramePr>
            <a:graphicFrameLocks noChangeAspect="1"/>
          </p:cNvGraphicFramePr>
          <p:nvPr>
            <p:extLst>
              <p:ext uri="{D42A27DB-BD31-4B8C-83A1-F6EECF244321}">
                <p14:modId xmlns:p14="http://schemas.microsoft.com/office/powerpoint/2010/main" val="990014464"/>
              </p:ext>
            </p:extLst>
          </p:nvPr>
        </p:nvGraphicFramePr>
        <p:xfrm>
          <a:off x="6457046" y="2252924"/>
          <a:ext cx="2332037" cy="614363"/>
        </p:xfrm>
        <a:graphic>
          <a:graphicData uri="http://schemas.openxmlformats.org/presentationml/2006/ole">
            <mc:AlternateContent xmlns:mc="http://schemas.openxmlformats.org/markup-compatibility/2006">
              <mc:Choice xmlns:v="urn:schemas-microsoft-com:vml" Requires="v">
                <p:oleObj spid="_x0000_s1035" name="Packager Shell Object" showAsIcon="1" r:id="rId3" imgW="2332800" imgH="614520" progId="Package">
                  <p:embed/>
                </p:oleObj>
              </mc:Choice>
              <mc:Fallback>
                <p:oleObj name="Packager Shell Object" showAsIcon="1" r:id="rId3" imgW="2332800" imgH="614520" progId="Package">
                  <p:embed/>
                  <p:pic>
                    <p:nvPicPr>
                      <p:cNvPr id="0" name=""/>
                      <p:cNvPicPr/>
                      <p:nvPr/>
                    </p:nvPicPr>
                    <p:blipFill>
                      <a:blip r:embed="rId4"/>
                      <a:stretch>
                        <a:fillRect/>
                      </a:stretch>
                    </p:blipFill>
                    <p:spPr>
                      <a:xfrm>
                        <a:off x="6457046" y="2252924"/>
                        <a:ext cx="2332037" cy="614363"/>
                      </a:xfrm>
                      <a:prstGeom prst="rect">
                        <a:avLst/>
                      </a:prstGeom>
                    </p:spPr>
                  </p:pic>
                </p:oleObj>
              </mc:Fallback>
            </mc:AlternateContent>
          </a:graphicData>
        </a:graphic>
      </p:graphicFrame>
    </p:spTree>
    <p:extLst>
      <p:ext uri="{BB962C8B-B14F-4D97-AF65-F5344CB8AC3E}">
        <p14:creationId xmlns:p14="http://schemas.microsoft.com/office/powerpoint/2010/main" val="2420395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10227" y="393539"/>
            <a:ext cx="2873544" cy="1246495"/>
          </a:xfrm>
          <a:prstGeom prst="rect">
            <a:avLst/>
          </a:prstGeom>
          <a:noFill/>
        </p:spPr>
        <p:txBody>
          <a:bodyPr wrap="none" rtlCol="0">
            <a:spAutoFit/>
          </a:bodyPr>
          <a:lstStyle/>
          <a:p>
            <a:r>
              <a:rPr lang="en-US" sz="2400" b="1" smtClean="0">
                <a:latin typeface="Arial" panose="020B0604020202020204" pitchFamily="34" charset="0"/>
                <a:cs typeface="Arial" panose="020B0604020202020204" pitchFamily="34" charset="0"/>
              </a:rPr>
              <a:t>4. Kết quả </a:t>
            </a:r>
          </a:p>
          <a:p>
            <a:pPr>
              <a:lnSpc>
                <a:spcPct val="150000"/>
              </a:lnSpc>
            </a:pPr>
            <a:endParaRPr lang="en-US" sz="1600" b="1" smtClean="0">
              <a:latin typeface="Arial" panose="020B0604020202020204" pitchFamily="34" charset="0"/>
              <a:cs typeface="Arial" panose="020B0604020202020204" pitchFamily="34" charset="0"/>
            </a:endParaRPr>
          </a:p>
          <a:p>
            <a:pPr>
              <a:lnSpc>
                <a:spcPct val="150000"/>
              </a:lnSpc>
            </a:pPr>
            <a:r>
              <a:rPr lang="en-US" b="1" smtClean="0">
                <a:latin typeface="Arial" panose="020B0604020202020204" pitchFamily="34" charset="0"/>
                <a:cs typeface="Arial" panose="020B0604020202020204" pitchFamily="34" charset="0"/>
              </a:rPr>
              <a:t>Video vẽ hình chữ nhật: </a:t>
            </a:r>
            <a:endParaRPr lang="en-AU" b="1">
              <a:latin typeface="Arial" panose="020B0604020202020204" pitchFamily="34" charset="0"/>
              <a:cs typeface="Arial" panose="020B0604020202020204" pitchFamily="34" charset="0"/>
            </a:endParaRPr>
          </a:p>
        </p:txBody>
      </p:sp>
      <p:pic>
        <p:nvPicPr>
          <p:cNvPr id="5" name="Ve_hinh_chu_nha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14873" y="1016786"/>
            <a:ext cx="7417684" cy="4783619"/>
          </a:xfrm>
          <a:prstGeom prst="rect">
            <a:avLst/>
          </a:prstGeom>
        </p:spPr>
      </p:pic>
    </p:spTree>
    <p:extLst>
      <p:ext uri="{BB962C8B-B14F-4D97-AF65-F5344CB8AC3E}">
        <p14:creationId xmlns:p14="http://schemas.microsoft.com/office/powerpoint/2010/main" val="28322199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36608" y="1169042"/>
            <a:ext cx="3439596" cy="461665"/>
          </a:xfrm>
          <a:prstGeom prst="rect">
            <a:avLst/>
          </a:prstGeom>
          <a:noFill/>
        </p:spPr>
        <p:txBody>
          <a:bodyPr wrap="none" rtlCol="0">
            <a:spAutoFit/>
          </a:bodyPr>
          <a:lstStyle/>
          <a:p>
            <a:r>
              <a:rPr lang="en-US" sz="2400" b="1" smtClean="0">
                <a:latin typeface="Arial" panose="020B0604020202020204" pitchFamily="34" charset="0"/>
                <a:cs typeface="Arial" panose="020B0604020202020204" pitchFamily="34" charset="0"/>
              </a:rPr>
              <a:t>Video vẽ đường chéo:</a:t>
            </a:r>
            <a:endParaRPr lang="en-AU" sz="2400" b="1">
              <a:latin typeface="Arial" panose="020B0604020202020204" pitchFamily="34" charset="0"/>
              <a:cs typeface="Arial" panose="020B0604020202020204" pitchFamily="34" charset="0"/>
            </a:endParaRPr>
          </a:p>
        </p:txBody>
      </p:sp>
      <p:pic>
        <p:nvPicPr>
          <p:cNvPr id="5" name="ve_duong_ch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35930" y="300941"/>
            <a:ext cx="5173883" cy="6290841"/>
          </a:xfrm>
          <a:prstGeom prst="rect">
            <a:avLst/>
          </a:prstGeom>
        </p:spPr>
      </p:pic>
    </p:spTree>
    <p:extLst>
      <p:ext uri="{BB962C8B-B14F-4D97-AF65-F5344CB8AC3E}">
        <p14:creationId xmlns:p14="http://schemas.microsoft.com/office/powerpoint/2010/main" val="20117269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4" name="TextBox 3"/>
          <p:cNvSpPr txBox="1"/>
          <p:nvPr/>
        </p:nvSpPr>
        <p:spPr>
          <a:xfrm>
            <a:off x="2673750" y="3020992"/>
            <a:ext cx="7452000" cy="828000"/>
          </a:xfrm>
          <a:prstGeom prst="rect">
            <a:avLst/>
          </a:prstGeom>
          <a:noFill/>
        </p:spPr>
        <p:txBody>
          <a:bodyPr wrap="none" rtlCol="0">
            <a:prstTxWarp prst="textWave2">
              <a:avLst/>
            </a:prstTxWarp>
            <a:spAutoFit/>
          </a:bodyPr>
          <a:lstStyle/>
          <a:p>
            <a:r>
              <a:rPr lang="en-US" sz="4800" b="1">
                <a:ln w="22225">
                  <a:solidFill>
                    <a:schemeClr val="accent2"/>
                  </a:solidFill>
                  <a:prstDash val="solid"/>
                </a:ln>
                <a:solidFill>
                  <a:schemeClr val="accent2">
                    <a:lumMod val="40000"/>
                    <a:lumOff val="60000"/>
                  </a:schemeClr>
                </a:solidFill>
                <a:latin typeface="Arial" panose="020B0604020202020204" pitchFamily="34" charset="0"/>
                <a:cs typeface="Arial" panose="020B0604020202020204" pitchFamily="34" charset="0"/>
              </a:rPr>
              <a:t>Thank you for reviewing the report</a:t>
            </a:r>
            <a:endParaRPr lang="en-AU" sz="4800" b="1">
              <a:ln w="22225">
                <a:solidFill>
                  <a:schemeClr val="accent2"/>
                </a:solidFill>
                <a:prstDash val="solid"/>
              </a:ln>
              <a:solidFill>
                <a:schemeClr val="accent2">
                  <a:lumMod val="40000"/>
                  <a:lumOff val="6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84468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1650718-A568-9F21-B815-D8446851C7F5}"/>
              </a:ext>
            </a:extLst>
          </p:cNvPr>
          <p:cNvSpPr>
            <a:spLocks noGrp="1"/>
          </p:cNvSpPr>
          <p:nvPr>
            <p:ph type="title"/>
          </p:nvPr>
        </p:nvSpPr>
        <p:spPr>
          <a:xfrm>
            <a:off x="4777250" y="416498"/>
            <a:ext cx="2637499" cy="448283"/>
          </a:xfrm>
        </p:spPr>
        <p:txBody>
          <a:bodyPr>
            <a:normAutofit fontScale="90000"/>
          </a:bodyPr>
          <a:lstStyle/>
          <a:p>
            <a:r>
              <a:rPr lang="en-US" b="1"/>
              <a:t>Nội dung</a:t>
            </a:r>
          </a:p>
        </p:txBody>
      </p:sp>
      <p:sp>
        <p:nvSpPr>
          <p:cNvPr id="5" name="Hình bảy cạnh 4">
            <a:extLst>
              <a:ext uri="{FF2B5EF4-FFF2-40B4-BE49-F238E27FC236}">
                <a16:creationId xmlns:a16="http://schemas.microsoft.com/office/drawing/2014/main" id="{36DC77A7-B22F-C532-B869-3B4316CC6A75}"/>
              </a:ext>
            </a:extLst>
          </p:cNvPr>
          <p:cNvSpPr/>
          <p:nvPr/>
        </p:nvSpPr>
        <p:spPr>
          <a:xfrm>
            <a:off x="1839433" y="1573619"/>
            <a:ext cx="680483" cy="637954"/>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a:t>1</a:t>
            </a:r>
          </a:p>
        </p:txBody>
      </p:sp>
      <p:sp>
        <p:nvSpPr>
          <p:cNvPr id="6" name="Hình bảy cạnh 5">
            <a:extLst>
              <a:ext uri="{FF2B5EF4-FFF2-40B4-BE49-F238E27FC236}">
                <a16:creationId xmlns:a16="http://schemas.microsoft.com/office/drawing/2014/main" id="{71EEA386-4E4C-D6DC-A026-31B140919A0D}"/>
              </a:ext>
            </a:extLst>
          </p:cNvPr>
          <p:cNvSpPr/>
          <p:nvPr/>
        </p:nvSpPr>
        <p:spPr>
          <a:xfrm>
            <a:off x="1839431" y="2636874"/>
            <a:ext cx="680483" cy="637954"/>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a:t>2</a:t>
            </a:r>
          </a:p>
        </p:txBody>
      </p:sp>
      <p:sp>
        <p:nvSpPr>
          <p:cNvPr id="8" name="Hình bảy cạnh 7">
            <a:extLst>
              <a:ext uri="{FF2B5EF4-FFF2-40B4-BE49-F238E27FC236}">
                <a16:creationId xmlns:a16="http://schemas.microsoft.com/office/drawing/2014/main" id="{EEA80BEC-5001-D573-9482-73D6B1103ABF}"/>
              </a:ext>
            </a:extLst>
          </p:cNvPr>
          <p:cNvSpPr/>
          <p:nvPr/>
        </p:nvSpPr>
        <p:spPr>
          <a:xfrm>
            <a:off x="1839431" y="3700129"/>
            <a:ext cx="680483" cy="637954"/>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a:t>3</a:t>
            </a:r>
          </a:p>
        </p:txBody>
      </p:sp>
      <p:sp>
        <p:nvSpPr>
          <p:cNvPr id="9" name="Hình bảy cạnh 8">
            <a:extLst>
              <a:ext uri="{FF2B5EF4-FFF2-40B4-BE49-F238E27FC236}">
                <a16:creationId xmlns:a16="http://schemas.microsoft.com/office/drawing/2014/main" id="{4DA9BD82-FFF7-9890-372B-C8724840882A}"/>
              </a:ext>
            </a:extLst>
          </p:cNvPr>
          <p:cNvSpPr/>
          <p:nvPr/>
        </p:nvSpPr>
        <p:spPr>
          <a:xfrm>
            <a:off x="1839430" y="4763384"/>
            <a:ext cx="680483" cy="637954"/>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a:t>4</a:t>
            </a:r>
          </a:p>
        </p:txBody>
      </p:sp>
      <p:sp>
        <p:nvSpPr>
          <p:cNvPr id="11" name="Hộp Văn bản 10">
            <a:extLst>
              <a:ext uri="{FF2B5EF4-FFF2-40B4-BE49-F238E27FC236}">
                <a16:creationId xmlns:a16="http://schemas.microsoft.com/office/drawing/2014/main" id="{6831CA49-2545-D0CC-0C88-D2E79129E80A}"/>
              </a:ext>
            </a:extLst>
          </p:cNvPr>
          <p:cNvSpPr txBox="1"/>
          <p:nvPr/>
        </p:nvSpPr>
        <p:spPr>
          <a:xfrm>
            <a:off x="2955851" y="1630986"/>
            <a:ext cx="4593265" cy="523220"/>
          </a:xfrm>
          <a:prstGeom prst="rect">
            <a:avLst/>
          </a:prstGeom>
          <a:noFill/>
        </p:spPr>
        <p:txBody>
          <a:bodyPr wrap="square" rtlCol="0">
            <a:spAutoFit/>
          </a:bodyPr>
          <a:lstStyle/>
          <a:p>
            <a:r>
              <a:rPr lang="en-US" sz="2800" smtClean="0"/>
              <a:t>Thiết kế phần cứng</a:t>
            </a:r>
            <a:endParaRPr lang="en-US" sz="2800"/>
          </a:p>
        </p:txBody>
      </p:sp>
      <p:sp>
        <p:nvSpPr>
          <p:cNvPr id="14" name="Hộp Văn bản 13">
            <a:extLst>
              <a:ext uri="{FF2B5EF4-FFF2-40B4-BE49-F238E27FC236}">
                <a16:creationId xmlns:a16="http://schemas.microsoft.com/office/drawing/2014/main" id="{EE67DFA9-7A9D-607B-9F67-6F7ABC1ACF0F}"/>
              </a:ext>
            </a:extLst>
          </p:cNvPr>
          <p:cNvSpPr txBox="1"/>
          <p:nvPr/>
        </p:nvSpPr>
        <p:spPr>
          <a:xfrm>
            <a:off x="2955851" y="2751608"/>
            <a:ext cx="4657060" cy="523220"/>
          </a:xfrm>
          <a:prstGeom prst="rect">
            <a:avLst/>
          </a:prstGeom>
          <a:noFill/>
        </p:spPr>
        <p:txBody>
          <a:bodyPr wrap="square" rtlCol="0">
            <a:spAutoFit/>
          </a:bodyPr>
          <a:lstStyle/>
          <a:p>
            <a:r>
              <a:rPr lang="en-US" sz="2800" smtClean="0"/>
              <a:t>Động học ngược</a:t>
            </a:r>
            <a:endParaRPr lang="en-US" sz="2800"/>
          </a:p>
        </p:txBody>
      </p:sp>
      <p:sp>
        <p:nvSpPr>
          <p:cNvPr id="15" name="Hộp Văn bản 14">
            <a:extLst>
              <a:ext uri="{FF2B5EF4-FFF2-40B4-BE49-F238E27FC236}">
                <a16:creationId xmlns:a16="http://schemas.microsoft.com/office/drawing/2014/main" id="{3D368673-1487-C870-E592-809266DE2969}"/>
              </a:ext>
            </a:extLst>
          </p:cNvPr>
          <p:cNvSpPr txBox="1"/>
          <p:nvPr/>
        </p:nvSpPr>
        <p:spPr>
          <a:xfrm>
            <a:off x="2955851" y="3757496"/>
            <a:ext cx="4657060" cy="523220"/>
          </a:xfrm>
          <a:prstGeom prst="rect">
            <a:avLst/>
          </a:prstGeom>
          <a:noFill/>
        </p:spPr>
        <p:txBody>
          <a:bodyPr wrap="square" rtlCol="0">
            <a:spAutoFit/>
          </a:bodyPr>
          <a:lstStyle/>
          <a:p>
            <a:r>
              <a:rPr lang="en-US" sz="2800"/>
              <a:t>Thiết kế phần mềm và kết quả</a:t>
            </a:r>
          </a:p>
        </p:txBody>
      </p:sp>
      <p:sp>
        <p:nvSpPr>
          <p:cNvPr id="16" name="Hộp Văn bản 15">
            <a:extLst>
              <a:ext uri="{FF2B5EF4-FFF2-40B4-BE49-F238E27FC236}">
                <a16:creationId xmlns:a16="http://schemas.microsoft.com/office/drawing/2014/main" id="{ED923F9C-4947-3D44-A4E9-C4B1AE9E9ABB}"/>
              </a:ext>
            </a:extLst>
          </p:cNvPr>
          <p:cNvSpPr txBox="1"/>
          <p:nvPr/>
        </p:nvSpPr>
        <p:spPr>
          <a:xfrm>
            <a:off x="2955851" y="4820751"/>
            <a:ext cx="3434316" cy="523220"/>
          </a:xfrm>
          <a:prstGeom prst="rect">
            <a:avLst/>
          </a:prstGeom>
          <a:noFill/>
        </p:spPr>
        <p:txBody>
          <a:bodyPr wrap="square" rtlCol="0">
            <a:spAutoFit/>
          </a:bodyPr>
          <a:lstStyle/>
          <a:p>
            <a:r>
              <a:rPr lang="en-US" sz="2800"/>
              <a:t>Kết Luận</a:t>
            </a:r>
          </a:p>
        </p:txBody>
      </p:sp>
    </p:spTree>
    <p:extLst>
      <p:ext uri="{BB962C8B-B14F-4D97-AF65-F5344CB8AC3E}">
        <p14:creationId xmlns:p14="http://schemas.microsoft.com/office/powerpoint/2010/main" val="22804779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Hộp Văn bản 9">
            <a:extLst>
              <a:ext uri="{FF2B5EF4-FFF2-40B4-BE49-F238E27FC236}">
                <a16:creationId xmlns:a16="http://schemas.microsoft.com/office/drawing/2014/main" id="{F7B99096-6EDD-BB4C-DC0D-6B7C04146877}"/>
              </a:ext>
            </a:extLst>
          </p:cNvPr>
          <p:cNvSpPr txBox="1"/>
          <p:nvPr/>
        </p:nvSpPr>
        <p:spPr>
          <a:xfrm>
            <a:off x="4579442" y="425302"/>
            <a:ext cx="2289190" cy="646331"/>
          </a:xfrm>
          <a:prstGeom prst="rect">
            <a:avLst/>
          </a:prstGeom>
          <a:noFill/>
        </p:spPr>
        <p:txBody>
          <a:bodyPr wrap="square" rtlCol="0">
            <a:spAutoFit/>
          </a:bodyPr>
          <a:lstStyle/>
          <a:p>
            <a:r>
              <a:rPr lang="en-US" sz="3600" b="1"/>
              <a:t>Đặt vấn đề</a:t>
            </a:r>
          </a:p>
        </p:txBody>
      </p:sp>
      <p:sp>
        <p:nvSpPr>
          <p:cNvPr id="11" name="Hộp Văn bản 10">
            <a:extLst>
              <a:ext uri="{FF2B5EF4-FFF2-40B4-BE49-F238E27FC236}">
                <a16:creationId xmlns:a16="http://schemas.microsoft.com/office/drawing/2014/main" id="{8A3F3022-DDF8-10C9-2795-1E761DB1E111}"/>
              </a:ext>
            </a:extLst>
          </p:cNvPr>
          <p:cNvSpPr txBox="1"/>
          <p:nvPr/>
        </p:nvSpPr>
        <p:spPr>
          <a:xfrm>
            <a:off x="1337930" y="1190845"/>
            <a:ext cx="9324754" cy="3323987"/>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US"/>
              <a:t>  </a:t>
            </a:r>
            <a:r>
              <a:rPr lang="en-US" sz="2000"/>
              <a:t>Ngành công nghiệp robot là một lĩnh vực trong công nghiệp và công nghệ thông tin mà các robot được thực hiện các nhiệm vụ và quy trình sản xuất </a:t>
            </a:r>
          </a:p>
          <a:p>
            <a:pPr marL="342900" indent="-342900">
              <a:buFont typeface="Wingdings" panose="05000000000000000000" pitchFamily="2" charset="2"/>
              <a:buChar char="v"/>
            </a:pPr>
            <a:endParaRPr lang="en-US" sz="2000"/>
          </a:p>
          <a:p>
            <a:pPr marL="342900" indent="-342900">
              <a:lnSpc>
                <a:spcPct val="150000"/>
              </a:lnSpc>
              <a:buFont typeface="Wingdings" panose="05000000000000000000" pitchFamily="2" charset="2"/>
              <a:buChar char="v"/>
            </a:pPr>
            <a:r>
              <a:rPr lang="en-US" sz="2000"/>
              <a:t>  Các robot công nghiệp thường được thiết kế để thực hiện các công ngiệp lặp đi lặp lại trong môi trường sản xuất, giúp tang năng xuất, cải thiện chất lượng sản phẩm và giảm nguy cơ cho con người trong các môi trường làm việc nguy hiểm</a:t>
            </a:r>
          </a:p>
          <a:p>
            <a:pPr marL="342900" indent="-342900">
              <a:buFont typeface="Wingdings" panose="05000000000000000000" pitchFamily="2" charset="2"/>
              <a:buChar char="v"/>
            </a:pPr>
            <a:endParaRPr lang="en-US" sz="2000"/>
          </a:p>
          <a:p>
            <a:pPr marL="342900" indent="-342900">
              <a:buFont typeface="Wingdings" panose="05000000000000000000" pitchFamily="2" charset="2"/>
              <a:buChar char="v"/>
            </a:pPr>
            <a:r>
              <a:rPr lang="en-US" sz="2000"/>
              <a:t>Ứng dụng trong nhiều ngành nghề: Sản xuất, kinh tế, giao hang, dịch vụ khác sạn,…</a:t>
            </a:r>
          </a:p>
        </p:txBody>
      </p:sp>
      <p:pic>
        <p:nvPicPr>
          <p:cNvPr id="2054" name="Picture 6" descr="Cánh tay robot công nghiệp">
            <a:extLst>
              <a:ext uri="{FF2B5EF4-FFF2-40B4-BE49-F238E27FC236}">
                <a16:creationId xmlns:a16="http://schemas.microsoft.com/office/drawing/2014/main" id="{DD8DD912-F49D-A4AD-E0B3-2CA6685264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7303" y="4634044"/>
            <a:ext cx="3217443" cy="2054742"/>
          </a:xfrm>
          <a:prstGeom prst="rect">
            <a:avLst/>
          </a:prstGeom>
          <a:noFill/>
          <a:extLst>
            <a:ext uri="{909E8E84-426E-40DD-AFC4-6F175D3DCCD1}">
              <a14:hiddenFill xmlns:a14="http://schemas.microsoft.com/office/drawing/2010/main">
                <a:solidFill>
                  <a:srgbClr val="FFFFFF"/>
                </a:solidFill>
              </a14:hiddenFill>
            </a:ext>
          </a:extLst>
        </p:spPr>
      </p:pic>
      <p:pic>
        <p:nvPicPr>
          <p:cNvPr id="13" name="Hình ảnh 12">
            <a:extLst>
              <a:ext uri="{FF2B5EF4-FFF2-40B4-BE49-F238E27FC236}">
                <a16:creationId xmlns:a16="http://schemas.microsoft.com/office/drawing/2014/main" id="{C5F73D5E-423A-3547-CA22-70CFEA2C1D65}"/>
              </a:ext>
            </a:extLst>
          </p:cNvPr>
          <p:cNvPicPr>
            <a:picLocks noChangeAspect="1"/>
          </p:cNvPicPr>
          <p:nvPr/>
        </p:nvPicPr>
        <p:blipFill>
          <a:blip r:embed="rId3"/>
          <a:stretch>
            <a:fillRect/>
          </a:stretch>
        </p:blipFill>
        <p:spPr>
          <a:xfrm>
            <a:off x="1337930" y="4634044"/>
            <a:ext cx="3217443" cy="2054742"/>
          </a:xfrm>
          <a:prstGeom prst="rect">
            <a:avLst/>
          </a:prstGeom>
        </p:spPr>
      </p:pic>
      <p:pic>
        <p:nvPicPr>
          <p:cNvPr id="15" name="Hình ảnh 14">
            <a:extLst>
              <a:ext uri="{FF2B5EF4-FFF2-40B4-BE49-F238E27FC236}">
                <a16:creationId xmlns:a16="http://schemas.microsoft.com/office/drawing/2014/main" id="{A77F1373-8D48-6467-1F10-476D4C295C06}"/>
              </a:ext>
            </a:extLst>
          </p:cNvPr>
          <p:cNvPicPr>
            <a:picLocks noChangeAspect="1"/>
          </p:cNvPicPr>
          <p:nvPr/>
        </p:nvPicPr>
        <p:blipFill>
          <a:blip r:embed="rId4"/>
          <a:stretch>
            <a:fillRect/>
          </a:stretch>
        </p:blipFill>
        <p:spPr>
          <a:xfrm>
            <a:off x="8497864" y="4634045"/>
            <a:ext cx="2857708" cy="2054742"/>
          </a:xfrm>
          <a:prstGeom prst="rect">
            <a:avLst/>
          </a:prstGeom>
        </p:spPr>
      </p:pic>
    </p:spTree>
    <p:extLst>
      <p:ext uri="{BB962C8B-B14F-4D97-AF65-F5344CB8AC3E}">
        <p14:creationId xmlns:p14="http://schemas.microsoft.com/office/powerpoint/2010/main" val="1662744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048500" y="-1"/>
            <a:ext cx="5143500" cy="6858000"/>
          </a:xfrm>
          <a:prstGeom prst="rect">
            <a:avLst/>
          </a:prstGeom>
        </p:spPr>
      </p:pic>
      <p:sp>
        <p:nvSpPr>
          <p:cNvPr id="8" name="TextBox 7"/>
          <p:cNvSpPr txBox="1"/>
          <p:nvPr/>
        </p:nvSpPr>
        <p:spPr>
          <a:xfrm>
            <a:off x="1323622" y="5086882"/>
            <a:ext cx="4237703" cy="584775"/>
          </a:xfrm>
          <a:prstGeom prst="rect">
            <a:avLst/>
          </a:prstGeom>
          <a:noFill/>
        </p:spPr>
        <p:txBody>
          <a:bodyPr wrap="square" rtlCol="0">
            <a:spAutoFit/>
          </a:bodyPr>
          <a:lstStyle/>
          <a:p>
            <a:r>
              <a:rPr lang="en-US" sz="3200" b="1" smtClean="0">
                <a:latin typeface="Arial" panose="020B0604020202020204" pitchFamily="34" charset="0"/>
                <a:cs typeface="Arial" panose="020B0604020202020204" pitchFamily="34" charset="0"/>
              </a:rPr>
              <a:t>Cánh tay robot 2 bậc</a:t>
            </a:r>
            <a:endParaRPr lang="en-AU" sz="3200" b="1">
              <a:latin typeface="Arial" panose="020B0604020202020204" pitchFamily="34" charset="0"/>
              <a:cs typeface="Arial" panose="020B0604020202020204" pitchFamily="34" charset="0"/>
            </a:endParaRPr>
          </a:p>
        </p:txBody>
      </p:sp>
      <p:pic>
        <p:nvPicPr>
          <p:cNvPr id="2" name="Picture 1"/>
          <p:cNvPicPr>
            <a:picLocks noChangeAspect="1"/>
          </p:cNvPicPr>
          <p:nvPr/>
        </p:nvPicPr>
        <p:blipFill>
          <a:blip r:embed="rId3"/>
          <a:stretch>
            <a:fillRect/>
          </a:stretch>
        </p:blipFill>
        <p:spPr>
          <a:xfrm>
            <a:off x="1" y="0"/>
            <a:ext cx="7048500" cy="4062714"/>
          </a:xfrm>
          <a:prstGeom prst="rect">
            <a:avLst/>
          </a:prstGeom>
        </p:spPr>
      </p:pic>
    </p:spTree>
    <p:extLst>
      <p:ext uri="{BB962C8B-B14F-4D97-AF65-F5344CB8AC3E}">
        <p14:creationId xmlns:p14="http://schemas.microsoft.com/office/powerpoint/2010/main" val="19883030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EBADB09C-372E-CD7B-46B9-C08017E99E8B}"/>
              </a:ext>
            </a:extLst>
          </p:cNvPr>
          <p:cNvSpPr>
            <a:spLocks noGrp="1"/>
          </p:cNvSpPr>
          <p:nvPr>
            <p:ph type="title"/>
          </p:nvPr>
        </p:nvSpPr>
        <p:spPr>
          <a:xfrm>
            <a:off x="913776" y="467833"/>
            <a:ext cx="4476932" cy="871869"/>
          </a:xfrm>
        </p:spPr>
        <p:txBody>
          <a:bodyPr>
            <a:normAutofit fontScale="90000"/>
          </a:bodyPr>
          <a:lstStyle/>
          <a:p>
            <a:r>
              <a:rPr lang="en-US"/>
              <a:t>1</a:t>
            </a:r>
            <a:r>
              <a:rPr lang="en-US" smtClean="0"/>
              <a:t>. </a:t>
            </a:r>
            <a:r>
              <a:rPr lang="en-US" err="1"/>
              <a:t>Thiết</a:t>
            </a:r>
            <a:r>
              <a:rPr lang="en-US"/>
              <a:t> </a:t>
            </a:r>
            <a:r>
              <a:rPr lang="en-US" err="1"/>
              <a:t>kế</a:t>
            </a:r>
            <a:r>
              <a:rPr lang="en-US"/>
              <a:t> </a:t>
            </a:r>
            <a:r>
              <a:rPr lang="en-US" err="1"/>
              <a:t>phần</a:t>
            </a:r>
            <a:r>
              <a:rPr lang="en-US"/>
              <a:t> </a:t>
            </a:r>
            <a:r>
              <a:rPr lang="en-US" err="1"/>
              <a:t>cứng</a:t>
            </a:r>
            <a:r>
              <a:rPr lang="en-US"/>
              <a:t/>
            </a:r>
            <a:br>
              <a:rPr lang="en-US"/>
            </a:br>
            <a:endParaRPr lang="en-US"/>
          </a:p>
        </p:txBody>
      </p:sp>
      <p:sp>
        <p:nvSpPr>
          <p:cNvPr id="6" name="Hộp Văn bản 5">
            <a:extLst>
              <a:ext uri="{FF2B5EF4-FFF2-40B4-BE49-F238E27FC236}">
                <a16:creationId xmlns:a16="http://schemas.microsoft.com/office/drawing/2014/main" id="{8D889B1D-BC86-DD4B-3E0A-A1195BF5F3B5}"/>
              </a:ext>
            </a:extLst>
          </p:cNvPr>
          <p:cNvSpPr txBox="1"/>
          <p:nvPr/>
        </p:nvSpPr>
        <p:spPr>
          <a:xfrm>
            <a:off x="1114426" y="903767"/>
            <a:ext cx="9962707" cy="1877437"/>
          </a:xfrm>
          <a:prstGeom prst="rect">
            <a:avLst/>
          </a:prstGeom>
          <a:noFill/>
        </p:spPr>
        <p:txBody>
          <a:bodyPr wrap="square" rtlCol="0">
            <a:spAutoFit/>
          </a:bodyPr>
          <a:lstStyle/>
          <a:p>
            <a:pPr>
              <a:lnSpc>
                <a:spcPct val="200000"/>
              </a:lnSpc>
            </a:pPr>
            <a:r>
              <a:rPr lang="en-US" sz="2000" b="1" smtClean="0">
                <a:latin typeface="Arial" panose="020B0604020202020204" pitchFamily="34" charset="0"/>
                <a:cs typeface="Arial" panose="020B0604020202020204" pitchFamily="34" charset="0"/>
              </a:rPr>
              <a:t>Mạch </a:t>
            </a:r>
            <a:r>
              <a:rPr lang="en-US" sz="2000" b="1" err="1">
                <a:latin typeface="Arial" panose="020B0604020202020204" pitchFamily="34" charset="0"/>
                <a:cs typeface="Arial" panose="020B0604020202020204" pitchFamily="34" charset="0"/>
              </a:rPr>
              <a:t>điều</a:t>
            </a:r>
            <a:r>
              <a:rPr lang="en-US" sz="2000" b="1">
                <a:latin typeface="Arial" panose="020B0604020202020204" pitchFamily="34" charset="0"/>
                <a:cs typeface="Arial" panose="020B0604020202020204" pitchFamily="34" charset="0"/>
              </a:rPr>
              <a:t> </a:t>
            </a:r>
            <a:r>
              <a:rPr lang="en-US" sz="2000" b="1" err="1">
                <a:latin typeface="Arial" panose="020B0604020202020204" pitchFamily="34" charset="0"/>
                <a:cs typeface="Arial" panose="020B0604020202020204" pitchFamily="34" charset="0"/>
              </a:rPr>
              <a:t>khiển</a:t>
            </a:r>
            <a:r>
              <a:rPr lang="en-US" sz="2000" b="1">
                <a:latin typeface="Arial" panose="020B0604020202020204" pitchFamily="34" charset="0"/>
                <a:cs typeface="Arial" panose="020B0604020202020204" pitchFamily="34" charset="0"/>
              </a:rPr>
              <a:t> Arduino Uno R3</a:t>
            </a:r>
          </a:p>
          <a:p>
            <a:pPr>
              <a:lnSpc>
                <a:spcPct val="200000"/>
              </a:lnSpc>
            </a:pPr>
            <a:r>
              <a:rPr lang="en-US" sz="2000" smtClean="0">
                <a:latin typeface="Arial" panose="020B0604020202020204" pitchFamily="34" charset="0"/>
                <a:cs typeface="Arial" panose="020B0604020202020204" pitchFamily="34" charset="0"/>
              </a:rPr>
              <a:t>- Thông </a:t>
            </a:r>
            <a:r>
              <a:rPr lang="en-US" sz="2000" err="1">
                <a:latin typeface="Arial" panose="020B0604020202020204" pitchFamily="34" charset="0"/>
                <a:cs typeface="Arial" panose="020B0604020202020204" pitchFamily="34" charset="0"/>
              </a:rPr>
              <a:t>số</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kỹ</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thuật</a:t>
            </a:r>
            <a:r>
              <a:rPr lang="en-US" sz="2000">
                <a:latin typeface="Arial" panose="020B0604020202020204" pitchFamily="34" charset="0"/>
                <a:cs typeface="Arial" panose="020B0604020202020204" pitchFamily="34" charset="0"/>
              </a:rPr>
              <a:t>:</a:t>
            </a:r>
          </a:p>
          <a:p>
            <a:endParaRPr lang="en-US"/>
          </a:p>
          <a:p>
            <a:pPr marL="285750" indent="-285750">
              <a:buFont typeface="Arial" panose="020B0604020202020204" pitchFamily="34" charset="0"/>
              <a:buChar char="•"/>
            </a:pPr>
            <a:endParaRPr lang="en-US"/>
          </a:p>
        </p:txBody>
      </p:sp>
      <p:pic>
        <p:nvPicPr>
          <p:cNvPr id="8" name="Hình ảnh 7">
            <a:extLst>
              <a:ext uri="{FF2B5EF4-FFF2-40B4-BE49-F238E27FC236}">
                <a16:creationId xmlns:a16="http://schemas.microsoft.com/office/drawing/2014/main" id="{AD07499D-9DB8-8A33-7C63-33B5CD75C8A0}"/>
              </a:ext>
            </a:extLst>
          </p:cNvPr>
          <p:cNvPicPr>
            <a:picLocks noChangeAspect="1"/>
          </p:cNvPicPr>
          <p:nvPr/>
        </p:nvPicPr>
        <p:blipFill>
          <a:blip r:embed="rId2"/>
          <a:stretch>
            <a:fillRect/>
          </a:stretch>
        </p:blipFill>
        <p:spPr>
          <a:xfrm>
            <a:off x="6800851" y="171450"/>
            <a:ext cx="5391150" cy="6450860"/>
          </a:xfrm>
          <a:prstGeom prst="rect">
            <a:avLst/>
          </a:prstGeom>
        </p:spPr>
      </p:pic>
      <p:pic>
        <p:nvPicPr>
          <p:cNvPr id="3" name="Picture 2"/>
          <p:cNvPicPr>
            <a:picLocks noChangeAspect="1"/>
          </p:cNvPicPr>
          <p:nvPr/>
        </p:nvPicPr>
        <p:blipFill>
          <a:blip r:embed="rId3"/>
          <a:stretch>
            <a:fillRect/>
          </a:stretch>
        </p:blipFill>
        <p:spPr>
          <a:xfrm>
            <a:off x="1114426" y="2540883"/>
            <a:ext cx="4712616" cy="3745761"/>
          </a:xfrm>
          <a:prstGeom prst="rect">
            <a:avLst/>
          </a:prstGeom>
        </p:spPr>
      </p:pic>
    </p:spTree>
    <p:extLst>
      <p:ext uri="{BB962C8B-B14F-4D97-AF65-F5344CB8AC3E}">
        <p14:creationId xmlns:p14="http://schemas.microsoft.com/office/powerpoint/2010/main" val="3545187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 Văn bản 4">
            <a:extLst>
              <a:ext uri="{FF2B5EF4-FFF2-40B4-BE49-F238E27FC236}">
                <a16:creationId xmlns:a16="http://schemas.microsoft.com/office/drawing/2014/main" id="{B103AF9C-06A9-2161-A034-50BC08DE3AA8}"/>
              </a:ext>
            </a:extLst>
          </p:cNvPr>
          <p:cNvSpPr txBox="1"/>
          <p:nvPr/>
        </p:nvSpPr>
        <p:spPr>
          <a:xfrm>
            <a:off x="660548" y="269137"/>
            <a:ext cx="7793665" cy="646331"/>
          </a:xfrm>
          <a:prstGeom prst="rect">
            <a:avLst/>
          </a:prstGeom>
          <a:noFill/>
        </p:spPr>
        <p:txBody>
          <a:bodyPr wrap="square" rtlCol="0">
            <a:spAutoFit/>
          </a:bodyPr>
          <a:lstStyle/>
          <a:p>
            <a:r>
              <a:rPr lang="en-US" b="1" err="1">
                <a:latin typeface="Arial" panose="020B0604020202020204" pitchFamily="34" charset="0"/>
                <a:cs typeface="Arial" panose="020B0604020202020204" pitchFamily="34" charset="0"/>
              </a:rPr>
              <a:t>Động</a:t>
            </a:r>
            <a:r>
              <a:rPr lang="en-US" b="1">
                <a:latin typeface="Arial" panose="020B0604020202020204" pitchFamily="34" charset="0"/>
                <a:cs typeface="Arial" panose="020B0604020202020204" pitchFamily="34" charset="0"/>
              </a:rPr>
              <a:t> </a:t>
            </a:r>
            <a:r>
              <a:rPr lang="en-US" b="1" err="1">
                <a:latin typeface="Arial" panose="020B0604020202020204" pitchFamily="34" charset="0"/>
                <a:cs typeface="Arial" panose="020B0604020202020204" pitchFamily="34" charset="0"/>
              </a:rPr>
              <a:t>cơ</a:t>
            </a:r>
            <a:r>
              <a:rPr lang="en-US" b="1">
                <a:latin typeface="Arial" panose="020B0604020202020204" pitchFamily="34" charset="0"/>
                <a:cs typeface="Arial" panose="020B0604020202020204" pitchFamily="34" charset="0"/>
              </a:rPr>
              <a:t>  Servo SG90:</a:t>
            </a:r>
          </a:p>
          <a:p>
            <a:r>
              <a:rPr lang="en-US"/>
              <a:t>     </a:t>
            </a:r>
          </a:p>
        </p:txBody>
      </p:sp>
      <p:pic>
        <p:nvPicPr>
          <p:cNvPr id="6" name="Picture 1461">
            <a:extLst>
              <a:ext uri="{FF2B5EF4-FFF2-40B4-BE49-F238E27FC236}">
                <a16:creationId xmlns:a16="http://schemas.microsoft.com/office/drawing/2014/main" id="{DAF9FB27-42CC-7FF1-5A95-8D3557546A63}"/>
              </a:ext>
            </a:extLst>
          </p:cNvPr>
          <p:cNvPicPr/>
          <p:nvPr/>
        </p:nvPicPr>
        <p:blipFill>
          <a:blip r:embed="rId2"/>
          <a:stretch>
            <a:fillRect/>
          </a:stretch>
        </p:blipFill>
        <p:spPr>
          <a:xfrm>
            <a:off x="2724151" y="592302"/>
            <a:ext cx="7058024" cy="3286790"/>
          </a:xfrm>
          <a:prstGeom prst="rect">
            <a:avLst/>
          </a:prstGeom>
        </p:spPr>
      </p:pic>
      <p:sp>
        <p:nvSpPr>
          <p:cNvPr id="7" name="Hộp Văn bản 6">
            <a:extLst>
              <a:ext uri="{FF2B5EF4-FFF2-40B4-BE49-F238E27FC236}">
                <a16:creationId xmlns:a16="http://schemas.microsoft.com/office/drawing/2014/main" id="{621F9455-146A-B2F0-5F63-C636C134E7C0}"/>
              </a:ext>
            </a:extLst>
          </p:cNvPr>
          <p:cNvSpPr txBox="1"/>
          <p:nvPr/>
        </p:nvSpPr>
        <p:spPr>
          <a:xfrm>
            <a:off x="1562986" y="4029740"/>
            <a:ext cx="7176977" cy="2936188"/>
          </a:xfrm>
          <a:prstGeom prst="rect">
            <a:avLst/>
          </a:prstGeom>
          <a:noFill/>
        </p:spPr>
        <p:txBody>
          <a:bodyPr wrap="square" rtlCol="0">
            <a:spAutoFit/>
          </a:bodyPr>
          <a:lstStyle/>
          <a:p>
            <a:r>
              <a:rPr lang="en-US">
                <a:latin typeface="Arial" panose="020B0604020202020204" pitchFamily="34" charset="0"/>
                <a:cs typeface="Arial" panose="020B0604020202020204" pitchFamily="34" charset="0"/>
              </a:rPr>
              <a:t>Thông số kỹ thuật</a:t>
            </a:r>
            <a:r>
              <a:rPr lang="en-US" smtClean="0">
                <a:latin typeface="Arial" panose="020B0604020202020204" pitchFamily="34" charset="0"/>
                <a:cs typeface="Arial" panose="020B0604020202020204" pitchFamily="34" charset="0"/>
              </a:rPr>
              <a:t>:</a:t>
            </a:r>
            <a:endParaRPr lang="en-US">
              <a:latin typeface="Arial" panose="020B0604020202020204" pitchFamily="34" charset="0"/>
              <a:cs typeface="Arial" panose="020B0604020202020204" pitchFamily="34" charset="0"/>
            </a:endParaRPr>
          </a:p>
          <a:p>
            <a:pPr marL="546100" marR="6985" indent="-6350" algn="just">
              <a:lnSpc>
                <a:spcPct val="110000"/>
              </a:lnSpc>
              <a:spcBef>
                <a:spcPts val="0"/>
              </a:spcBef>
              <a:spcAft>
                <a:spcPts val="560"/>
              </a:spcAft>
            </a:pPr>
            <a:r>
              <a:rPr lang="en-US" kern="10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1800" kern="100">
                <a:solidFill>
                  <a:srgbClr val="000000"/>
                </a:solidFill>
                <a:effectLst/>
                <a:latin typeface="Arial" panose="020B0604020202020204" pitchFamily="34" charset="0"/>
                <a:ea typeface="Times New Roman" panose="02020603050405020304" pitchFamily="18" charset="0"/>
                <a:cs typeface="Arial" panose="020B0604020202020204" pitchFamily="34" charset="0"/>
              </a:rPr>
              <a:t>Điện áp hoạt động: 4.8-5VDC </a:t>
            </a:r>
          </a:p>
          <a:p>
            <a:pPr marL="546100" marR="6985" indent="-6350" algn="just">
              <a:lnSpc>
                <a:spcPct val="110000"/>
              </a:lnSpc>
              <a:spcBef>
                <a:spcPts val="0"/>
              </a:spcBef>
              <a:spcAft>
                <a:spcPts val="560"/>
              </a:spcAft>
            </a:pPr>
            <a:r>
              <a:rPr lang="en-US" kern="10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1800" kern="100">
                <a:solidFill>
                  <a:srgbClr val="000000"/>
                </a:solidFill>
                <a:effectLst/>
                <a:latin typeface="Arial" panose="020B0604020202020204" pitchFamily="34" charset="0"/>
                <a:ea typeface="Times New Roman" panose="02020603050405020304" pitchFamily="18" charset="0"/>
                <a:cs typeface="Arial" panose="020B0604020202020204" pitchFamily="34" charset="0"/>
              </a:rPr>
              <a:t>Tốc độ: 0.12 sec/ 60 deg (4.8VDC) </a:t>
            </a:r>
          </a:p>
          <a:p>
            <a:pPr marL="546100" marR="6985" indent="-6350" algn="just">
              <a:lnSpc>
                <a:spcPct val="110000"/>
              </a:lnSpc>
              <a:spcBef>
                <a:spcPts val="0"/>
              </a:spcBef>
              <a:spcAft>
                <a:spcPts val="560"/>
              </a:spcAft>
            </a:pPr>
            <a:r>
              <a:rPr lang="en-US" kern="100">
                <a:solidFill>
                  <a:srgbClr val="000000"/>
                </a:solidFill>
                <a:latin typeface="Arial" panose="020B0604020202020204" pitchFamily="34" charset="0"/>
                <a:ea typeface="Times New Roman" panose="02020603050405020304" pitchFamily="18" charset="0"/>
                <a:cs typeface="Arial" panose="020B0604020202020204" pitchFamily="34" charset="0"/>
              </a:rPr>
              <a:t>-</a:t>
            </a:r>
            <a:r>
              <a:rPr lang="en-US" sz="1800" kern="100">
                <a:solidFill>
                  <a:srgbClr val="000000"/>
                </a:solidFill>
                <a:effectLst/>
                <a:latin typeface="Arial" panose="020B0604020202020204" pitchFamily="34" charset="0"/>
                <a:ea typeface="Times New Roman" panose="02020603050405020304" pitchFamily="18" charset="0"/>
                <a:cs typeface="Arial" panose="020B0604020202020204" pitchFamily="34" charset="0"/>
              </a:rPr>
              <a:t> Lực kéo: 1.6 Kg.cm • Kích thước: 21x12x22mm </a:t>
            </a:r>
          </a:p>
          <a:p>
            <a:pPr marL="546100" marR="6985" indent="-6350" algn="just">
              <a:lnSpc>
                <a:spcPct val="110000"/>
              </a:lnSpc>
              <a:spcBef>
                <a:spcPts val="0"/>
              </a:spcBef>
              <a:spcAft>
                <a:spcPts val="560"/>
              </a:spcAft>
            </a:pPr>
            <a:r>
              <a:rPr lang="en-US" kern="10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1800" kern="100">
                <a:solidFill>
                  <a:srgbClr val="000000"/>
                </a:solidFill>
                <a:effectLst/>
                <a:latin typeface="Arial" panose="020B0604020202020204" pitchFamily="34" charset="0"/>
                <a:ea typeface="Times New Roman" panose="02020603050405020304" pitchFamily="18" charset="0"/>
                <a:cs typeface="Arial" panose="020B0604020202020204" pitchFamily="34" charset="0"/>
              </a:rPr>
              <a:t>Trọng lượng: 9g. Phương pháp điều khiển PWM: </a:t>
            </a:r>
          </a:p>
          <a:p>
            <a:pPr marL="546100" marR="6985" indent="-6350" algn="just">
              <a:lnSpc>
                <a:spcPct val="110000"/>
              </a:lnSpc>
              <a:spcBef>
                <a:spcPts val="0"/>
              </a:spcBef>
              <a:spcAft>
                <a:spcPts val="560"/>
              </a:spcAft>
            </a:pPr>
            <a:r>
              <a:rPr lang="en-US" kern="10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1800" kern="100">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Độ rộng xung 0.5ms ~ 2.5ms tương ứng 0-180 độ </a:t>
            </a:r>
          </a:p>
          <a:p>
            <a:pPr marL="546100" marR="6985" indent="-6350" algn="just">
              <a:lnSpc>
                <a:spcPct val="110000"/>
              </a:lnSpc>
              <a:spcBef>
                <a:spcPts val="0"/>
              </a:spcBef>
              <a:spcAft>
                <a:spcPts val="560"/>
              </a:spcAft>
            </a:pPr>
            <a:r>
              <a:rPr lang="en-US" kern="10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1800" kern="100">
                <a:solidFill>
                  <a:srgbClr val="000000"/>
                </a:solidFill>
                <a:effectLst/>
                <a:latin typeface="Arial" panose="020B0604020202020204" pitchFamily="34" charset="0"/>
                <a:ea typeface="Times New Roman" panose="02020603050405020304" pitchFamily="18" charset="0"/>
                <a:cs typeface="Arial" panose="020B0604020202020204" pitchFamily="34" charset="0"/>
              </a:rPr>
              <a:t>Tần số 50Hz, chu kỳ 20ms</a:t>
            </a:r>
          </a:p>
          <a:p>
            <a:endParaRPr lang="en-US"/>
          </a:p>
        </p:txBody>
      </p:sp>
    </p:spTree>
    <p:extLst>
      <p:ext uri="{BB962C8B-B14F-4D97-AF65-F5344CB8AC3E}">
        <p14:creationId xmlns:p14="http://schemas.microsoft.com/office/powerpoint/2010/main" val="587515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Hộp Văn bản 5">
            <a:extLst>
              <a:ext uri="{FF2B5EF4-FFF2-40B4-BE49-F238E27FC236}">
                <a16:creationId xmlns:a16="http://schemas.microsoft.com/office/drawing/2014/main" id="{17966B48-2773-4D99-0C7C-3E0F6791B979}"/>
              </a:ext>
            </a:extLst>
          </p:cNvPr>
          <p:cNvSpPr txBox="1"/>
          <p:nvPr/>
        </p:nvSpPr>
        <p:spPr>
          <a:xfrm>
            <a:off x="427074" y="348881"/>
            <a:ext cx="4979582" cy="461665"/>
          </a:xfrm>
          <a:prstGeom prst="rect">
            <a:avLst/>
          </a:prstGeom>
          <a:noFill/>
        </p:spPr>
        <p:txBody>
          <a:bodyPr wrap="square" rtlCol="0">
            <a:spAutoFit/>
          </a:bodyPr>
          <a:lstStyle/>
          <a:p>
            <a:r>
              <a:rPr lang="en-US" sz="2400" b="1" smtClean="0">
                <a:latin typeface="Arial" panose="020B0604020202020204" pitchFamily="34" charset="0"/>
                <a:cs typeface="Arial" panose="020B0604020202020204" pitchFamily="34" charset="0"/>
              </a:rPr>
              <a:t>Sơ </a:t>
            </a:r>
            <a:r>
              <a:rPr lang="en-US" sz="2400" b="1">
                <a:latin typeface="Arial" panose="020B0604020202020204" pitchFamily="34" charset="0"/>
                <a:cs typeface="Arial" panose="020B0604020202020204" pitchFamily="34" charset="0"/>
              </a:rPr>
              <a:t>đồ kết nối với Arduino</a:t>
            </a:r>
          </a:p>
        </p:txBody>
      </p:sp>
      <p:pic>
        <p:nvPicPr>
          <p:cNvPr id="2" name="Picture 1"/>
          <p:cNvPicPr>
            <a:picLocks noChangeAspect="1"/>
          </p:cNvPicPr>
          <p:nvPr/>
        </p:nvPicPr>
        <p:blipFill>
          <a:blip r:embed="rId2"/>
          <a:stretch>
            <a:fillRect/>
          </a:stretch>
        </p:blipFill>
        <p:spPr>
          <a:xfrm>
            <a:off x="3600451" y="1162050"/>
            <a:ext cx="8063574" cy="5443935"/>
          </a:xfrm>
          <a:prstGeom prst="rect">
            <a:avLst/>
          </a:prstGeom>
        </p:spPr>
      </p:pic>
      <p:graphicFrame>
        <p:nvGraphicFramePr>
          <p:cNvPr id="8" name="Table 7"/>
          <p:cNvGraphicFramePr>
            <a:graphicFrameLocks noGrp="1"/>
          </p:cNvGraphicFramePr>
          <p:nvPr>
            <p:extLst>
              <p:ext uri="{D42A27DB-BD31-4B8C-83A1-F6EECF244321}">
                <p14:modId xmlns:p14="http://schemas.microsoft.com/office/powerpoint/2010/main" val="3137347889"/>
              </p:ext>
            </p:extLst>
          </p:nvPr>
        </p:nvGraphicFramePr>
        <p:xfrm>
          <a:off x="498475" y="1171696"/>
          <a:ext cx="2806700" cy="2712321"/>
        </p:xfrm>
        <a:graphic>
          <a:graphicData uri="http://schemas.openxmlformats.org/drawingml/2006/table">
            <a:tbl>
              <a:tblPr firstRow="1" bandRow="1">
                <a:tableStyleId>{5C22544A-7EE6-4342-B048-85BDC9FD1C3A}</a:tableStyleId>
              </a:tblPr>
              <a:tblGrid>
                <a:gridCol w="1349375">
                  <a:extLst>
                    <a:ext uri="{9D8B030D-6E8A-4147-A177-3AD203B41FA5}">
                      <a16:colId xmlns:a16="http://schemas.microsoft.com/office/drawing/2014/main" val="1809927993"/>
                    </a:ext>
                  </a:extLst>
                </a:gridCol>
                <a:gridCol w="1457325">
                  <a:extLst>
                    <a:ext uri="{9D8B030D-6E8A-4147-A177-3AD203B41FA5}">
                      <a16:colId xmlns:a16="http://schemas.microsoft.com/office/drawing/2014/main" val="1045790077"/>
                    </a:ext>
                  </a:extLst>
                </a:gridCol>
              </a:tblGrid>
              <a:tr h="477387">
                <a:tc>
                  <a:txBody>
                    <a:bodyPr/>
                    <a:lstStyle/>
                    <a:p>
                      <a:pPr algn="ctr"/>
                      <a:r>
                        <a:rPr lang="en-US" smtClean="0">
                          <a:solidFill>
                            <a:sysClr val="windowText" lastClr="000000"/>
                          </a:solidFill>
                        </a:rPr>
                        <a:t>Arduino</a:t>
                      </a:r>
                      <a:endParaRPr lang="en-AU">
                        <a:solidFill>
                          <a:sysClr val="windowText" lastClr="0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mtClean="0">
                          <a:solidFill>
                            <a:schemeClr val="tx1"/>
                          </a:solidFill>
                        </a:rPr>
                        <a:t>Servo</a:t>
                      </a:r>
                      <a:endParaRPr lang="en-AU">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15357764"/>
                  </a:ext>
                </a:extLst>
              </a:tr>
              <a:tr h="477387">
                <a:tc>
                  <a:txBody>
                    <a:bodyPr/>
                    <a:lstStyle/>
                    <a:p>
                      <a:pPr algn="ctr"/>
                      <a:r>
                        <a:rPr lang="en-US" err="1" smtClean="0"/>
                        <a:t>Chân</a:t>
                      </a:r>
                      <a:r>
                        <a:rPr lang="en-US" baseline="0" smtClean="0"/>
                        <a:t> 6</a:t>
                      </a:r>
                      <a:r>
                        <a:rPr lang="en-US" smtClean="0"/>
                        <a:t> </a:t>
                      </a:r>
                      <a:endParaRPr lang="en-AU"/>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err="1" smtClean="0"/>
                        <a:t>Chân</a:t>
                      </a:r>
                      <a:r>
                        <a:rPr lang="en-US" baseline="0" smtClean="0"/>
                        <a:t> </a:t>
                      </a:r>
                      <a:r>
                        <a:rPr lang="en-US" baseline="0" err="1" smtClean="0"/>
                        <a:t>tín</a:t>
                      </a:r>
                      <a:r>
                        <a:rPr lang="en-US" baseline="0" smtClean="0"/>
                        <a:t> </a:t>
                      </a:r>
                      <a:r>
                        <a:rPr lang="en-US" baseline="0" err="1" smtClean="0"/>
                        <a:t>hiệu</a:t>
                      </a:r>
                      <a:r>
                        <a:rPr lang="en-US" baseline="0" smtClean="0"/>
                        <a:t> servo 1</a:t>
                      </a:r>
                      <a:endParaRPr lang="en-AU"/>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14751242"/>
                  </a:ext>
                </a:extLst>
              </a:tr>
              <a:tr h="477387">
                <a:tc>
                  <a:txBody>
                    <a:bodyPr/>
                    <a:lstStyle/>
                    <a:p>
                      <a:pPr algn="ctr"/>
                      <a:r>
                        <a:rPr lang="en-US" smtClean="0"/>
                        <a:t>Chân 9</a:t>
                      </a:r>
                      <a:endParaRPr lang="en-AU"/>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mtClean="0"/>
                        <a:t>Chân</a:t>
                      </a:r>
                      <a:r>
                        <a:rPr lang="en-US" baseline="0" smtClean="0"/>
                        <a:t> tín hiệu servo 2</a:t>
                      </a:r>
                      <a:endParaRPr lang="en-AU"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4751755"/>
                  </a:ext>
                </a:extLst>
              </a:tr>
              <a:tr h="477387">
                <a:tc>
                  <a:txBody>
                    <a:bodyPr/>
                    <a:lstStyle/>
                    <a:p>
                      <a:pPr algn="ctr"/>
                      <a:r>
                        <a:rPr lang="en-US" smtClean="0"/>
                        <a:t>3.3V</a:t>
                      </a:r>
                      <a:endParaRPr lang="en-AU"/>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baseline="0" smtClean="0"/>
                        <a:t>VCC</a:t>
                      </a:r>
                      <a:endParaRPr lang="en-AU"/>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38882915"/>
                  </a:ext>
                </a:extLst>
              </a:tr>
              <a:tr h="477387">
                <a:tc>
                  <a:txBody>
                    <a:bodyPr/>
                    <a:lstStyle/>
                    <a:p>
                      <a:pPr algn="ctr"/>
                      <a:r>
                        <a:rPr lang="en-US" smtClean="0"/>
                        <a:t>GND</a:t>
                      </a:r>
                      <a:endParaRPr lang="en-AU"/>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mtClean="0"/>
                        <a:t>GND</a:t>
                      </a:r>
                      <a:endParaRPr lang="en-AU"/>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1890959"/>
                  </a:ext>
                </a:extLst>
              </a:tr>
            </a:tbl>
          </a:graphicData>
        </a:graphic>
      </p:graphicFrame>
      <p:sp>
        <p:nvSpPr>
          <p:cNvPr id="9" name="TextBox 8"/>
          <p:cNvSpPr txBox="1"/>
          <p:nvPr/>
        </p:nvSpPr>
        <p:spPr>
          <a:xfrm>
            <a:off x="10067925" y="3419475"/>
            <a:ext cx="904222" cy="369332"/>
          </a:xfrm>
          <a:prstGeom prst="rect">
            <a:avLst/>
          </a:prstGeom>
          <a:noFill/>
        </p:spPr>
        <p:txBody>
          <a:bodyPr wrap="none" rtlCol="0">
            <a:spAutoFit/>
          </a:bodyPr>
          <a:lstStyle/>
          <a:p>
            <a:r>
              <a:rPr lang="en-US" smtClean="0"/>
              <a:t>Servo 1</a:t>
            </a:r>
            <a:endParaRPr lang="en-AU"/>
          </a:p>
        </p:txBody>
      </p:sp>
      <p:sp>
        <p:nvSpPr>
          <p:cNvPr id="10" name="TextBox 9"/>
          <p:cNvSpPr txBox="1"/>
          <p:nvPr/>
        </p:nvSpPr>
        <p:spPr>
          <a:xfrm>
            <a:off x="10067925" y="4828064"/>
            <a:ext cx="904222" cy="369332"/>
          </a:xfrm>
          <a:prstGeom prst="rect">
            <a:avLst/>
          </a:prstGeom>
          <a:noFill/>
        </p:spPr>
        <p:txBody>
          <a:bodyPr wrap="none" rtlCol="0">
            <a:spAutoFit/>
          </a:bodyPr>
          <a:lstStyle/>
          <a:p>
            <a:r>
              <a:rPr lang="en-US" smtClean="0"/>
              <a:t>Servo 2</a:t>
            </a:r>
            <a:endParaRPr lang="en-AU"/>
          </a:p>
        </p:txBody>
      </p:sp>
    </p:spTree>
    <p:extLst>
      <p:ext uri="{BB962C8B-B14F-4D97-AF65-F5344CB8AC3E}">
        <p14:creationId xmlns:p14="http://schemas.microsoft.com/office/powerpoint/2010/main" val="3392884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24645A8-0EEA-CA4E-C067-70305750CF3B}"/>
              </a:ext>
            </a:extLst>
          </p:cNvPr>
          <p:cNvSpPr>
            <a:spLocks noGrp="1"/>
          </p:cNvSpPr>
          <p:nvPr>
            <p:ph type="title"/>
          </p:nvPr>
        </p:nvSpPr>
        <p:spPr>
          <a:xfrm>
            <a:off x="-724524" y="180975"/>
            <a:ext cx="7549740" cy="608272"/>
          </a:xfrm>
        </p:spPr>
        <p:txBody>
          <a:bodyPr/>
          <a:lstStyle/>
          <a:p>
            <a:r>
              <a:rPr lang="en-US"/>
              <a:t>2</a:t>
            </a:r>
            <a:r>
              <a:rPr lang="en-US" smtClean="0"/>
              <a:t>. </a:t>
            </a:r>
            <a:r>
              <a:rPr lang="en-US" smtClean="0"/>
              <a:t>Động học ngược</a:t>
            </a:r>
            <a:endParaRPr lang="en-US"/>
          </a:p>
        </p:txBody>
      </p:sp>
      <p:pic>
        <p:nvPicPr>
          <p:cNvPr id="3" name="Picture 2"/>
          <p:cNvPicPr>
            <a:picLocks noChangeAspect="1"/>
          </p:cNvPicPr>
          <p:nvPr/>
        </p:nvPicPr>
        <p:blipFill>
          <a:blip r:embed="rId2"/>
          <a:stretch>
            <a:fillRect/>
          </a:stretch>
        </p:blipFill>
        <p:spPr>
          <a:xfrm>
            <a:off x="899386" y="923570"/>
            <a:ext cx="10412278" cy="2895955"/>
          </a:xfrm>
          <a:prstGeom prst="rect">
            <a:avLst/>
          </a:prstGeom>
        </p:spPr>
      </p:pic>
      <p:pic>
        <p:nvPicPr>
          <p:cNvPr id="4" name="Picture 3"/>
          <p:cNvPicPr>
            <a:picLocks noChangeAspect="1"/>
          </p:cNvPicPr>
          <p:nvPr/>
        </p:nvPicPr>
        <p:blipFill>
          <a:blip r:embed="rId3"/>
          <a:stretch>
            <a:fillRect/>
          </a:stretch>
        </p:blipFill>
        <p:spPr>
          <a:xfrm>
            <a:off x="816405" y="4057650"/>
            <a:ext cx="10578239" cy="2495550"/>
          </a:xfrm>
          <a:prstGeom prst="rect">
            <a:avLst/>
          </a:prstGeom>
        </p:spPr>
      </p:pic>
    </p:spTree>
    <p:extLst>
      <p:ext uri="{BB962C8B-B14F-4D97-AF65-F5344CB8AC3E}">
        <p14:creationId xmlns:p14="http://schemas.microsoft.com/office/powerpoint/2010/main" val="1255853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45572" y="155563"/>
            <a:ext cx="10648336" cy="3105583"/>
          </a:xfrm>
          <a:prstGeom prst="rect">
            <a:avLst/>
          </a:prstGeom>
        </p:spPr>
      </p:pic>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845572" y="3261146"/>
            <a:ext cx="5072582" cy="2107267"/>
          </a:xfrm>
          <a:prstGeom prst="rect">
            <a:avLst/>
          </a:prstGeom>
        </p:spPr>
      </p:pic>
      <p:pic>
        <p:nvPicPr>
          <p:cNvPr id="6" name="Picture 5"/>
          <p:cNvPicPr>
            <a:picLocks noChangeAspect="1"/>
          </p:cNvPicPr>
          <p:nvPr/>
        </p:nvPicPr>
        <p:blipFill>
          <a:blip r:embed="rId5"/>
          <a:stretch>
            <a:fillRect/>
          </a:stretch>
        </p:blipFill>
        <p:spPr>
          <a:xfrm>
            <a:off x="845572" y="5368412"/>
            <a:ext cx="6906589" cy="1400370"/>
          </a:xfrm>
          <a:prstGeom prst="rect">
            <a:avLst/>
          </a:prstGeom>
        </p:spPr>
      </p:pic>
    </p:spTree>
    <p:extLst>
      <p:ext uri="{BB962C8B-B14F-4D97-AF65-F5344CB8AC3E}">
        <p14:creationId xmlns:p14="http://schemas.microsoft.com/office/powerpoint/2010/main" val="1561373723"/>
      </p:ext>
    </p:extLst>
  </p:cSld>
  <p:clrMapOvr>
    <a:masterClrMapping/>
  </p:clrMapOvr>
</p:sld>
</file>

<file path=ppt/theme/theme1.xml><?xml version="1.0" encoding="utf-8"?>
<a:theme xmlns:a="http://schemas.openxmlformats.org/drawingml/2006/main" name="Giọt nước">
  <a:themeElements>
    <a:clrScheme name="Giọt nước">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Giọt nước">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iọt nước">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TM04033925[[fn=Giọt nhỏ]]</Template>
  <TotalTime>521</TotalTime>
  <Words>315</Words>
  <Application>Microsoft Office PowerPoint</Application>
  <PresentationFormat>Widescreen</PresentationFormat>
  <Paragraphs>57</Paragraphs>
  <Slides>13</Slides>
  <Notes>0</Notes>
  <HiddenSlides>0</HiddenSlides>
  <MMClips>2</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9" baseType="lpstr">
      <vt:lpstr>Arial</vt:lpstr>
      <vt:lpstr>Times New Roman</vt:lpstr>
      <vt:lpstr>Tw Cen MT</vt:lpstr>
      <vt:lpstr>Wingdings</vt:lpstr>
      <vt:lpstr>Giọt nước</vt:lpstr>
      <vt:lpstr>Package</vt:lpstr>
      <vt:lpstr>PowerPoint Presentation</vt:lpstr>
      <vt:lpstr>Nội dung</vt:lpstr>
      <vt:lpstr>PowerPoint Presentation</vt:lpstr>
      <vt:lpstr>PowerPoint Presentation</vt:lpstr>
      <vt:lpstr>1. Thiết kế phần cứng </vt:lpstr>
      <vt:lpstr>PowerPoint Presentation</vt:lpstr>
      <vt:lpstr>PowerPoint Presentation</vt:lpstr>
      <vt:lpstr>2. Động học ngược</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 trình bày PowerPoint</dc:title>
  <dc:creator>Nguyễn Đức Thắng</dc:creator>
  <cp:lastModifiedBy>Duong Quan</cp:lastModifiedBy>
  <cp:revision>17</cp:revision>
  <dcterms:created xsi:type="dcterms:W3CDTF">2024-05-12T22:23:46Z</dcterms:created>
  <dcterms:modified xsi:type="dcterms:W3CDTF">2024-05-18T15:24:51Z</dcterms:modified>
</cp:coreProperties>
</file>

<file path=docProps/thumbnail.jpeg>
</file>